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0" r:id="rId4"/>
    <p:sldId id="261" r:id="rId5"/>
    <p:sldId id="265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9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10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30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2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7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7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1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4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6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5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8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lfWbxZZ7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smtClean="0">
                <a:solidFill>
                  <a:schemeClr val="bg1"/>
                </a:solidFill>
              </a:rPr>
              <a:t>PERSPECTIVE CHANGE PRACTICE QUIZ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027253"/>
            <a:ext cx="8977312" cy="1126283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Katie est une fille.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Katie a un rat. 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Katie regarde son rat et elle rit.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Un jour, Katie est allé au McDo et elle a vu beaucoup de rats.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4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Katie dit à sa maman qu’elle veut un autre rat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  <a:endParaRPr lang="fr-F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smtClean="0">
                <a:solidFill>
                  <a:schemeClr val="bg1"/>
                </a:solidFill>
              </a:rPr>
              <a:t>PERSPECTIVE CHANGE PRACTICE QUIZ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027253"/>
            <a:ext cx="8977312" cy="1126283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Je suis </a:t>
            </a:r>
            <a:r>
              <a:rPr lang="fr-FR" sz="3200" b="1" dirty="0" smtClean="0">
                <a:solidFill>
                  <a:schemeClr val="bg1"/>
                </a:solidFill>
              </a:rPr>
              <a:t>une fille (un garçon).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J’ai</a:t>
            </a:r>
            <a:r>
              <a:rPr lang="fr-FR" sz="3200" b="1" dirty="0" smtClean="0">
                <a:solidFill>
                  <a:schemeClr val="bg1"/>
                </a:solidFill>
              </a:rPr>
              <a:t> un rat. 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Je regard</a:t>
            </a:r>
            <a:r>
              <a:rPr lang="fr-FR" sz="3200" b="1" dirty="0" smtClean="0">
                <a:solidFill>
                  <a:srgbClr val="00FFCC"/>
                </a:solidFill>
              </a:rPr>
              <a:t>e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m</a:t>
            </a:r>
            <a:r>
              <a:rPr lang="fr-FR" sz="3200" b="1" dirty="0" smtClean="0">
                <a:solidFill>
                  <a:schemeClr val="bg1"/>
                </a:solidFill>
              </a:rPr>
              <a:t>on rat et je ri</a:t>
            </a:r>
            <a:r>
              <a:rPr lang="fr-FR" sz="3200" b="1" dirty="0" smtClean="0">
                <a:solidFill>
                  <a:srgbClr val="00FFCC"/>
                </a:solidFill>
              </a:rPr>
              <a:t>s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Un jour, </a:t>
            </a:r>
            <a:r>
              <a:rPr lang="fr-FR" sz="3200" b="1" dirty="0" smtClean="0">
                <a:solidFill>
                  <a:srgbClr val="00FFCC"/>
                </a:solidFill>
              </a:rPr>
              <a:t>je suis </a:t>
            </a:r>
            <a:r>
              <a:rPr lang="fr-FR" sz="3200" b="1" dirty="0" smtClean="0">
                <a:solidFill>
                  <a:schemeClr val="bg1"/>
                </a:solidFill>
              </a:rPr>
              <a:t>allé</a:t>
            </a:r>
            <a:r>
              <a:rPr lang="fr-FR" sz="3200" b="1" dirty="0" smtClean="0">
                <a:solidFill>
                  <a:srgbClr val="FF66CC"/>
                </a:solidFill>
              </a:rPr>
              <a:t>e</a:t>
            </a:r>
            <a:r>
              <a:rPr lang="fr-FR" sz="3200" b="1" dirty="0" smtClean="0">
                <a:solidFill>
                  <a:schemeClr val="bg1"/>
                </a:solidFill>
              </a:rPr>
              <a:t> au McDo et </a:t>
            </a:r>
            <a:r>
              <a:rPr lang="fr-FR" sz="3200" b="1" dirty="0" smtClean="0">
                <a:solidFill>
                  <a:srgbClr val="00FFCC"/>
                </a:solidFill>
              </a:rPr>
              <a:t>j’ai</a:t>
            </a:r>
            <a:r>
              <a:rPr lang="fr-FR" sz="3200" b="1" dirty="0" smtClean="0">
                <a:solidFill>
                  <a:schemeClr val="bg1"/>
                </a:solidFill>
              </a:rPr>
              <a:t> vu beaucoup de rats.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400" b="1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Je di</a:t>
            </a:r>
            <a:r>
              <a:rPr lang="fr-FR" sz="3200" b="1" dirty="0" smtClean="0">
                <a:solidFill>
                  <a:srgbClr val="00FFCC"/>
                </a:solidFill>
              </a:rPr>
              <a:t>s</a:t>
            </a:r>
            <a:r>
              <a:rPr lang="fr-FR" sz="3200" b="1" dirty="0" smtClean="0">
                <a:solidFill>
                  <a:schemeClr val="bg1"/>
                </a:solidFill>
              </a:rPr>
              <a:t> à </a:t>
            </a:r>
            <a:r>
              <a:rPr lang="fr-FR" sz="3200" b="1" dirty="0" smtClean="0">
                <a:solidFill>
                  <a:srgbClr val="00FFCC"/>
                </a:solidFill>
              </a:rPr>
              <a:t>m</a:t>
            </a:r>
            <a:r>
              <a:rPr lang="fr-FR" sz="3200" b="1" dirty="0" smtClean="0">
                <a:solidFill>
                  <a:schemeClr val="bg1"/>
                </a:solidFill>
              </a:rPr>
              <a:t>a maman </a:t>
            </a:r>
            <a:r>
              <a:rPr lang="fr-FR" sz="3200" b="1" dirty="0" smtClean="0">
                <a:solidFill>
                  <a:srgbClr val="00FFCC"/>
                </a:solidFill>
              </a:rPr>
              <a:t>que je</a:t>
            </a:r>
            <a:r>
              <a:rPr lang="fr-FR" sz="3200" b="1" dirty="0" smtClean="0">
                <a:solidFill>
                  <a:schemeClr val="bg1"/>
                </a:solidFill>
              </a:rPr>
              <a:t> veu</a:t>
            </a:r>
            <a:r>
              <a:rPr lang="fr-FR" sz="3200" b="1" dirty="0" smtClean="0">
                <a:solidFill>
                  <a:srgbClr val="00FFCC"/>
                </a:solidFill>
              </a:rPr>
              <a:t>x</a:t>
            </a:r>
            <a:r>
              <a:rPr lang="fr-FR" sz="3200" b="1" dirty="0" smtClean="0">
                <a:solidFill>
                  <a:schemeClr val="bg1"/>
                </a:solidFill>
              </a:rPr>
              <a:t> un autre rat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  <a:endParaRPr lang="fr-F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3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607" y="104899"/>
            <a:ext cx="10598727" cy="2345907"/>
          </a:xfrm>
        </p:spPr>
        <p:txBody>
          <a:bodyPr>
            <a:noAutofit/>
          </a:bodyPr>
          <a:lstStyle/>
          <a:p>
            <a:r>
              <a:rPr lang="en-US" sz="6600" b="1" u="sng" dirty="0" smtClean="0">
                <a:solidFill>
                  <a:schemeClr val="bg1"/>
                </a:solidFill>
              </a:rPr>
              <a:t>BRAINSTORM</a:t>
            </a:r>
            <a:r>
              <a:rPr lang="en-US" sz="6600" b="1" dirty="0" smtClean="0">
                <a:solidFill>
                  <a:schemeClr val="bg1"/>
                </a:solidFill>
              </a:rPr>
              <a:t/>
            </a:r>
            <a:br>
              <a:rPr lang="en-US" sz="66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How many types of pets do you know how to say in French??</a:t>
            </a:r>
          </a:p>
        </p:txBody>
      </p:sp>
    </p:spTree>
    <p:extLst>
      <p:ext uri="{BB962C8B-B14F-4D97-AF65-F5344CB8AC3E}">
        <p14:creationId xmlns:p14="http://schemas.microsoft.com/office/powerpoint/2010/main" val="298839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402575"/>
            <a:ext cx="12192000" cy="2345907"/>
          </a:xfrm>
        </p:spPr>
        <p:txBody>
          <a:bodyPr>
            <a:noAutofit/>
          </a:bodyPr>
          <a:lstStyle/>
          <a:p>
            <a:pPr algn="l"/>
            <a:r>
              <a:rPr lang="en-US" sz="4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FOLLOW ALONG AND PARTICIPATE</a:t>
            </a:r>
            <a:br>
              <a:rPr lang="en-US" sz="4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J’ai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I have					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Tu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as 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You have</a:t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Je 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promène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 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 walk	         </a:t>
            </a:r>
            <a:r>
              <a:rPr lang="en-US" sz="36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Tu</a:t>
            </a:r>
            <a:r>
              <a:rPr lang="en-US" sz="36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promènes</a:t>
            </a:r>
            <a:r>
              <a:rPr lang="en-US" sz="36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You walk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J’aime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I like</a:t>
            </a:r>
            <a:r>
              <a:rPr lang="en-US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Je 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n’aime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pas 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	I don’t like 								</a:t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Chien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Dog	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</a:t>
            </a: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Poisson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Fish															   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Cochon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4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Chat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Cat			</a:t>
            </a:r>
            <a:r>
              <a:rPr lang="en-US" sz="44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Oiseau</a:t>
            </a:r>
            <a:r>
              <a:rPr lang="en-US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Bird		   Pig</a:t>
            </a:r>
          </a:p>
        </p:txBody>
      </p:sp>
    </p:spTree>
    <p:extLst>
      <p:ext uri="{BB962C8B-B14F-4D97-AF65-F5344CB8AC3E}">
        <p14:creationId xmlns:p14="http://schemas.microsoft.com/office/powerpoint/2010/main" val="2983889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2509" y="1784065"/>
            <a:ext cx="11596255" cy="2345907"/>
          </a:xfrm>
        </p:spPr>
        <p:txBody>
          <a:bodyPr>
            <a:noAutofit/>
          </a:bodyPr>
          <a:lstStyle/>
          <a:p>
            <a:pPr algn="l"/>
            <a:r>
              <a:rPr lang="en-US" sz="4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PICTURE DICTIONARY</a:t>
            </a:r>
            <a:br>
              <a:rPr lang="en-US" sz="4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8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Il se </a:t>
            </a:r>
            <a:r>
              <a:rPr lang="en-US" sz="48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promène</a:t>
            </a:r>
            <a:r>
              <a:rPr lang="en-US" sz="48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  </a:t>
            </a:r>
            <a:r>
              <a:rPr lang="en-US" sz="4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He goes for a walk</a:t>
            </a:r>
            <a:br>
              <a:rPr lang="en-US" sz="4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4800" b="1" dirty="0" smtClean="0">
                <a:solidFill>
                  <a:srgbClr val="FFCC99"/>
                </a:solidFill>
                <a:latin typeface="Century Gothic" panose="020B0502020202020204" pitchFamily="34" charset="0"/>
              </a:rPr>
              <a:t>Il </a:t>
            </a:r>
            <a:r>
              <a:rPr lang="en-US" sz="4800" b="1" dirty="0" err="1" smtClean="0">
                <a:solidFill>
                  <a:srgbClr val="FFCC99"/>
                </a:solidFill>
                <a:latin typeface="Century Gothic" panose="020B0502020202020204" pitchFamily="34" charset="0"/>
              </a:rPr>
              <a:t>promène</a:t>
            </a:r>
            <a:r>
              <a:rPr lang="en-US" sz="4800" b="1" dirty="0">
                <a:solidFill>
                  <a:srgbClr val="FFCC99"/>
                </a:solidFill>
                <a:latin typeface="Century Gothic" panose="020B0502020202020204" pitchFamily="34" charset="0"/>
              </a:rPr>
              <a:t>	</a:t>
            </a:r>
            <a:r>
              <a:rPr lang="en-US" sz="4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	He walks (an animal)</a:t>
            </a:r>
            <a:endParaRPr lang="en-US" sz="4400" b="1" dirty="0" smtClean="0">
              <a:solidFill>
                <a:srgbClr val="FFCC9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250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7091" y="0"/>
            <a:ext cx="11914909" cy="983674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Qu’est-ce</a:t>
            </a:r>
            <a:r>
              <a:rPr lang="en-US" b="1" dirty="0" smtClean="0">
                <a:solidFill>
                  <a:schemeClr val="bg1"/>
                </a:solidFill>
              </a:rPr>
              <a:t> que </a:t>
            </a:r>
            <a:r>
              <a:rPr lang="en-US" b="1" dirty="0" err="1" smtClean="0">
                <a:solidFill>
                  <a:schemeClr val="bg1"/>
                </a:solidFill>
              </a:rPr>
              <a:t>tu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vois</a:t>
            </a:r>
            <a:r>
              <a:rPr lang="en-US" b="1" dirty="0" smtClean="0">
                <a:solidFill>
                  <a:schemeClr val="bg1"/>
                </a:solidFill>
              </a:rPr>
              <a:t> sur la photo?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4028" t="23201" r="30727" b="34186"/>
          <a:stretch/>
        </p:blipFill>
        <p:spPr>
          <a:xfrm>
            <a:off x="692725" y="1330038"/>
            <a:ext cx="6970497" cy="473825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760205" y="5943600"/>
            <a:ext cx="4639614" cy="9836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1" dirty="0" smtClean="0">
                <a:solidFill>
                  <a:srgbClr val="FFCC99"/>
                </a:solidFill>
              </a:rPr>
              <a:t>Il y a  </a:t>
            </a:r>
            <a:br>
              <a:rPr lang="en-US" sz="4800" b="1" dirty="0" smtClean="0">
                <a:solidFill>
                  <a:srgbClr val="FFCC99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There is</a:t>
            </a:r>
          </a:p>
          <a:p>
            <a:endParaRPr lang="en-US" sz="1800" b="1" dirty="0" smtClean="0">
              <a:solidFill>
                <a:schemeClr val="bg1"/>
              </a:solidFill>
            </a:endParaRPr>
          </a:p>
          <a:p>
            <a:r>
              <a:rPr lang="en-US" sz="4800" b="1" dirty="0" smtClean="0">
                <a:solidFill>
                  <a:srgbClr val="FFCC99"/>
                </a:solidFill>
              </a:rPr>
              <a:t>Il </a:t>
            </a:r>
            <a:r>
              <a:rPr lang="en-US" sz="4800" b="1" dirty="0" err="1" smtClean="0">
                <a:solidFill>
                  <a:srgbClr val="FFCC99"/>
                </a:solidFill>
              </a:rPr>
              <a:t>s’assied</a:t>
            </a:r>
            <a:r>
              <a:rPr lang="en-US" sz="4800" b="1" dirty="0" smtClean="0">
                <a:solidFill>
                  <a:srgbClr val="FFCC99"/>
                </a:solidFill>
              </a:rPr>
              <a:t> </a:t>
            </a:r>
            <a:br>
              <a:rPr lang="en-US" sz="4800" b="1" dirty="0" smtClean="0">
                <a:solidFill>
                  <a:srgbClr val="FFCC99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He is sitting</a:t>
            </a:r>
          </a:p>
          <a:p>
            <a:endParaRPr lang="en-US" sz="1100" b="1" dirty="0">
              <a:solidFill>
                <a:schemeClr val="bg1"/>
              </a:solidFill>
            </a:endParaRPr>
          </a:p>
          <a:p>
            <a:r>
              <a:rPr lang="en-US" sz="4800" b="1" dirty="0">
                <a:solidFill>
                  <a:srgbClr val="FFCC99"/>
                </a:solidFill>
              </a:rPr>
              <a:t>Il </a:t>
            </a:r>
            <a:r>
              <a:rPr lang="en-US" sz="4800" b="1" dirty="0" smtClean="0">
                <a:solidFill>
                  <a:srgbClr val="FFCC99"/>
                </a:solidFill>
              </a:rPr>
              <a:t>se sent </a:t>
            </a:r>
            <a:r>
              <a:rPr lang="en-US" sz="4800" b="1" dirty="0">
                <a:solidFill>
                  <a:schemeClr val="bg1"/>
                </a:solidFill>
              </a:rPr>
              <a:t/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He </a:t>
            </a:r>
            <a:r>
              <a:rPr lang="en-US" sz="3600" b="1" dirty="0" smtClean="0">
                <a:solidFill>
                  <a:schemeClr val="bg1"/>
                </a:solidFill>
              </a:rPr>
              <a:t>feels</a:t>
            </a:r>
            <a:endParaRPr lang="en-US" sz="3600" b="1" dirty="0">
              <a:solidFill>
                <a:schemeClr val="bg1"/>
              </a:solidFill>
            </a:endParaRPr>
          </a:p>
          <a:p>
            <a:endParaRPr lang="en-US" sz="1100" b="1" dirty="0">
              <a:solidFill>
                <a:schemeClr val="bg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sz="4800" b="1" dirty="0">
                <a:solidFill>
                  <a:srgbClr val="FFCC99"/>
                </a:solidFill>
                <a:ea typeface="+mn-ea"/>
                <a:cs typeface="+mn-cs"/>
              </a:rPr>
              <a:t>Il </a:t>
            </a:r>
            <a:r>
              <a:rPr lang="en-US" sz="4800" b="1" dirty="0" err="1" smtClean="0">
                <a:solidFill>
                  <a:srgbClr val="FFCC99"/>
                </a:solidFill>
                <a:ea typeface="+mn-ea"/>
                <a:cs typeface="+mn-cs"/>
              </a:rPr>
              <a:t>promène</a:t>
            </a:r>
            <a:r>
              <a:rPr lang="en-US" sz="4800" b="1" dirty="0" smtClean="0">
                <a:solidFill>
                  <a:srgbClr val="FFCC99"/>
                </a:solidFill>
                <a:ea typeface="+mn-ea"/>
                <a:cs typeface="+mn-cs"/>
              </a:rPr>
              <a:t> </a:t>
            </a:r>
            <a:r>
              <a:rPr lang="en-US" sz="4800" b="1" dirty="0">
                <a:solidFill>
                  <a:schemeClr val="bg1"/>
                </a:solidFill>
                <a:ea typeface="+mn-ea"/>
                <a:cs typeface="+mn-cs"/>
              </a:rPr>
              <a:t/>
            </a:r>
            <a:br>
              <a:rPr lang="en-US" sz="4800" b="1" dirty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en-US" sz="3600" b="1" dirty="0">
                <a:solidFill>
                  <a:schemeClr val="bg1"/>
                </a:solidFill>
                <a:ea typeface="+mn-ea"/>
                <a:cs typeface="+mn-cs"/>
              </a:rPr>
              <a:t>He is </a:t>
            </a:r>
            <a:r>
              <a:rPr lang="en-US" sz="3600" b="1" dirty="0" smtClean="0">
                <a:solidFill>
                  <a:schemeClr val="bg1"/>
                </a:solidFill>
                <a:ea typeface="+mn-ea"/>
                <a:cs typeface="+mn-cs"/>
              </a:rPr>
              <a:t>walking (animal)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  <a:p>
            <a:endParaRPr lang="en-US" sz="1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4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7491" y="1662546"/>
            <a:ext cx="8714509" cy="983674"/>
          </a:xfrm>
        </p:spPr>
        <p:txBody>
          <a:bodyPr>
            <a:noAutofit/>
          </a:bodyPr>
          <a:lstStyle/>
          <a:p>
            <a:r>
              <a:rPr lang="fr-FR" b="1" dirty="0" smtClean="0">
                <a:hlinkClick r:id="rId2"/>
              </a:rPr>
              <a:t>Regardons la vidéo!</a:t>
            </a:r>
            <a:endParaRPr lang="fr-FR" sz="1800" b="1" dirty="0"/>
          </a:p>
        </p:txBody>
      </p:sp>
    </p:spTree>
    <p:extLst>
      <p:ext uri="{BB962C8B-B14F-4D97-AF65-F5344CB8AC3E}">
        <p14:creationId xmlns:p14="http://schemas.microsoft.com/office/powerpoint/2010/main" val="3252765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7880</TotalTime>
  <Words>128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Office Theme</vt:lpstr>
      <vt:lpstr>LA CLOCHETTE PERSPECTIVE CHANGE PRACTICE QUIZ</vt:lpstr>
      <vt:lpstr>LA CLOCHETTE PERSPECTIVE CHANGE PRACTICE QUIZ</vt:lpstr>
      <vt:lpstr>BRAINSTORM How many types of pets do you know how to say in French??</vt:lpstr>
      <vt:lpstr>FOLLOW ALONG AND PARTICIPATE  J’ai   I have     Tu as  You have  Je promène   I walk          Tu promènes  You walk  J’aime     I like Je n’aime pas  I don’t like          Chien  Dog  Poisson  Fish                  Cochon Chat  Cat   Oiseau   Bird     Pig</vt:lpstr>
      <vt:lpstr>PICTURE DICTIONARY  Il se promène  He goes for a walk  Il promène  He walks (an animal)</vt:lpstr>
      <vt:lpstr>Qu’est-ce que tu vois sur la photo?</vt:lpstr>
      <vt:lpstr>Regardons la vidéo!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18</cp:revision>
  <dcterms:created xsi:type="dcterms:W3CDTF">2017-03-14T11:09:48Z</dcterms:created>
  <dcterms:modified xsi:type="dcterms:W3CDTF">2017-03-21T11:02:33Z</dcterms:modified>
</cp:coreProperties>
</file>